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327" r:id="rId2"/>
    <p:sldId id="328" r:id="rId3"/>
    <p:sldId id="330" r:id="rId4"/>
    <p:sldId id="329" r:id="rId5"/>
    <p:sldId id="342" r:id="rId6"/>
    <p:sldId id="343" r:id="rId7"/>
    <p:sldId id="344" r:id="rId8"/>
    <p:sldId id="335" r:id="rId9"/>
    <p:sldId id="336" r:id="rId10"/>
    <p:sldId id="331" r:id="rId11"/>
    <p:sldId id="332" r:id="rId12"/>
    <p:sldId id="333" r:id="rId13"/>
    <p:sldId id="334" r:id="rId14"/>
    <p:sldId id="337" r:id="rId15"/>
    <p:sldId id="346" r:id="rId16"/>
    <p:sldId id="345" r:id="rId17"/>
    <p:sldId id="340" r:id="rId18"/>
    <p:sldId id="339" r:id="rId19"/>
    <p:sldId id="348" r:id="rId20"/>
    <p:sldId id="347" r:id="rId21"/>
    <p:sldId id="321" r:id="rId22"/>
    <p:sldId id="349" r:id="rId23"/>
    <p:sldId id="350" r:id="rId24"/>
    <p:sldId id="351" r:id="rId25"/>
    <p:sldId id="352" r:id="rId26"/>
  </p:sldIdLst>
  <p:sldSz cx="9144000" cy="5143500" type="screen16x9"/>
  <p:notesSz cx="6858000" cy="9144000"/>
  <p:embeddedFontLs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appleberry" panose="020B0604020202020204" charset="0"/>
      <p:regular r:id="rId32"/>
    </p:embeddedFont>
    <p:embeddedFont>
      <p:font typeface="Titillium Web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16" clrIdx="0"/>
  <p:cmAuthor id="1" name="Paloma RS" initials="PR" lastIdx="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7" autoAdjust="0"/>
  </p:normalViewPr>
  <p:slideViewPr>
    <p:cSldViewPr>
      <p:cViewPr varScale="1">
        <p:scale>
          <a:sx n="92" d="100"/>
          <a:sy n="92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899264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7634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Pero no somos </a:t>
            </a:r>
            <a:r>
              <a:rPr lang="es-AR" dirty="0" err="1"/>
              <a:t>nostras</a:t>
            </a:r>
            <a:r>
              <a:rPr lang="es-AR" dirty="0"/>
              <a:t> solas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888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Esto que voy a contar podría haber sido en otro lugar de </a:t>
            </a:r>
            <a:r>
              <a:rPr lang="es-AR" dirty="0" err="1"/>
              <a:t>latinoamerica</a:t>
            </a:r>
            <a:endParaRPr lang="es-AR" dirty="0"/>
          </a:p>
          <a:p>
            <a:r>
              <a:rPr lang="es-AR" dirty="0"/>
              <a:t>Nos va a permitir avanzadas exponer, profesores locales participar, permitirnos presentar trabajos. Orador </a:t>
            </a:r>
            <a:r>
              <a:rPr lang="es-AR" dirty="0" err="1"/>
              <a:t>ed</a:t>
            </a:r>
            <a:r>
              <a:rPr lang="es-AR" dirty="0"/>
              <a:t> afuera.</a:t>
            </a:r>
          </a:p>
          <a:p>
            <a:r>
              <a:rPr lang="es-AR" dirty="0"/>
              <a:t>Aplausos Laura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9586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AR" dirty="0"/>
              <a:t>Si alguna no tiene experiencia en congresos la ayudamos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22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571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1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425" y="186325"/>
            <a:ext cx="951899" cy="9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554577"/>
            <a:ext cx="3771900" cy="5429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4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Shape 3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Shape 56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7" name="Shape 6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7900" y="88025"/>
            <a:ext cx="653699" cy="65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004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7" y="457417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7" r:id="rId3"/>
    <p:sldLayoutId id="2147483659" r:id="rId4"/>
    <p:sldLayoutId id="2147483660" r:id="rId5"/>
    <p:sldLayoutId id="214748367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ellini.yanina@inta.gob.a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anina@rladies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meetup.com/es/topics/r-ladie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4577"/>
            <a:ext cx="3771900" cy="54292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52400" y="831265"/>
            <a:ext cx="83341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Charlando sobre brecha de género y STEM: </a:t>
            </a:r>
            <a:r>
              <a:rPr lang="es-ES" sz="4800" dirty="0" err="1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AgroInformática</a:t>
            </a:r>
            <a:r>
              <a:rPr lang="es-ES" sz="48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y </a:t>
            </a:r>
            <a:r>
              <a:rPr lang="es-ES" sz="4800" dirty="0" err="1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RLadies</a:t>
            </a:r>
            <a:endParaRPr lang="es-ES" sz="5400" b="1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04800" y="3493140"/>
            <a:ext cx="8340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 dirty="0" smtClean="0"/>
              <a:t>Lic.Mg. Yanina Bellini Saibene</a:t>
            </a:r>
          </a:p>
          <a:p>
            <a:pPr algn="ctr"/>
            <a:r>
              <a:rPr lang="it-IT" sz="2000" dirty="0" smtClean="0">
                <a:hlinkClick r:id="rId3"/>
              </a:rPr>
              <a:t>bellini.yanina@inta.gob.ar</a:t>
            </a:r>
            <a:r>
              <a:rPr lang="it-IT" sz="2000" dirty="0" smtClean="0"/>
              <a:t> – </a:t>
            </a:r>
            <a:r>
              <a:rPr lang="it-IT" sz="2000" dirty="0" smtClean="0">
                <a:hlinkClick r:id="rId4"/>
              </a:rPr>
              <a:t>yanina@rladies.org</a:t>
            </a:r>
            <a:r>
              <a:rPr lang="it-IT" sz="2000" dirty="0" smtClean="0"/>
              <a:t> </a:t>
            </a:r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5715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0" y="209550"/>
            <a:ext cx="79248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ediciones del CAI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33400" y="1037975"/>
            <a:ext cx="739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16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2008</a:t>
            </a: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: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se realizó en conjunto con el Congreso de Informática e Industria</a:t>
            </a:r>
          </a:p>
          <a:p>
            <a:pPr marL="285750" indent="-285750">
              <a:buFontTx/>
              <a:buChar char="-"/>
            </a:pP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2009-2010-2011: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se realizó como evento individual </a:t>
            </a: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con 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llamado a trabajos</a:t>
            </a:r>
          </a:p>
          <a:p>
            <a:pPr marL="285750" indent="-285750">
              <a:buFontTx/>
              <a:buChar char="-"/>
            </a:pP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2012: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16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sin</a:t>
            </a:r>
            <a:r>
              <a:rPr lang="es-ES" sz="16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llamado a trabajos.</a:t>
            </a:r>
          </a:p>
          <a:p>
            <a:pPr marL="285750" indent="-285750">
              <a:buFontTx/>
              <a:buChar char="-"/>
            </a:pP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2013-2014: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se realizó como evento individual </a:t>
            </a: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con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llamado a trabajos</a:t>
            </a:r>
          </a:p>
          <a:p>
            <a:pPr marL="285750" indent="-285750">
              <a:buFontTx/>
              <a:buChar char="-"/>
            </a:pP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2015: no se realizó</a:t>
            </a:r>
          </a:p>
          <a:p>
            <a:pPr marL="285750" indent="-285750">
              <a:buFontTx/>
              <a:buChar char="-"/>
            </a:pPr>
            <a:r>
              <a:rPr lang="es-ES" sz="16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2016-2017-2018:</a:t>
            </a:r>
            <a:r>
              <a:rPr lang="es-ES" sz="16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se realizó como evento individual </a:t>
            </a:r>
            <a:r>
              <a:rPr lang="es-ES" sz="16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con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llamado a trabajos</a:t>
            </a:r>
          </a:p>
          <a:p>
            <a:pPr marL="285750" indent="-285750">
              <a:buFontTx/>
              <a:buChar char="-"/>
            </a:pPr>
            <a:endParaRPr lang="es-ES" sz="16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Estructura organizativa: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Chair</a:t>
            </a: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(1 a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Comité Científico (30 revisores en promedio)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Disertantes invitados (14 en promedio)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Moderadores (4 en promedio)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Autores (111 en </a:t>
            </a:r>
            <a:r>
              <a:rPr lang="es-ES" sz="16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promedio)</a:t>
            </a:r>
            <a:endParaRPr lang="es-ES" sz="16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Duración: 2 días</a:t>
            </a:r>
          </a:p>
        </p:txBody>
      </p:sp>
    </p:spTree>
    <p:extLst>
      <p:ext uri="{BB962C8B-B14F-4D97-AF65-F5344CB8AC3E}">
        <p14:creationId xmlns:p14="http://schemas.microsoft.com/office/powerpoint/2010/main" val="34452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9550"/>
            <a:ext cx="7924800" cy="382701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2400" y="4071505"/>
            <a:ext cx="5782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i="1" dirty="0" smtClean="0"/>
              <a:t>* Estos valores no contemplan los disertantes y moderadores que aún no están definidos.</a:t>
            </a:r>
          </a:p>
          <a:p>
            <a:r>
              <a:rPr lang="es-ES" sz="1100" i="1" dirty="0" smtClean="0"/>
              <a:t>Roles: Presidentes, comité científico, comité organizador, disertantes, moderadores.</a:t>
            </a:r>
            <a:endParaRPr lang="es-AR" sz="1100" i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543800" y="3728783"/>
            <a:ext cx="22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*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201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9550"/>
            <a:ext cx="7600950" cy="4343400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1447800" y="1504950"/>
            <a:ext cx="6248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447800" y="2190750"/>
            <a:ext cx="6248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447800" y="3028950"/>
            <a:ext cx="62484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2400" y="285750"/>
            <a:ext cx="88392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Autores </a:t>
            </a:r>
            <a:r>
              <a:rPr lang="es-ES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(serie </a:t>
            </a:r>
            <a:r>
              <a:rPr lang="es-ES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2008-2017)</a:t>
            </a:r>
            <a:endParaRPr lang="es-AR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endParaRPr lang="es-AR" sz="20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1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17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autores,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4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autores de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promedio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,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</a:p>
          <a:p>
            <a:endParaRPr lang="es-ES" sz="2000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Género determinado a partir del </a:t>
            </a:r>
            <a:r>
              <a:rPr lang="es-ES" sz="2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nombre de pila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y asumiendo </a:t>
            </a:r>
            <a:r>
              <a:rPr lang="es-ES" sz="2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género binario.</a:t>
            </a:r>
          </a:p>
          <a:p>
            <a:endParaRPr lang="es-ES" sz="24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73%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autores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hombres,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26%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autores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mujeres,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1%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sin definir</a:t>
            </a:r>
            <a:endParaRPr lang="es-ES" sz="2000" b="1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endParaRPr lang="es-ES" sz="24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34%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de los trabajos</a:t>
            </a:r>
            <a:r>
              <a:rPr lang="es-ES" sz="2000" b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autores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sólo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hombres</a:t>
            </a:r>
            <a:r>
              <a:rPr lang="es-ES" sz="20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, </a:t>
            </a:r>
          </a:p>
          <a:p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2%</a:t>
            </a:r>
            <a:r>
              <a:rPr lang="es-ES" sz="2400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20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de los trabajos autores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sólo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mujeres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.</a:t>
            </a:r>
          </a:p>
          <a:p>
            <a:endParaRPr lang="es-AR" sz="2000" b="1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16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9550"/>
            <a:ext cx="877384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6750"/>
            <a:ext cx="6553200" cy="422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4636" y="19050"/>
            <a:ext cx="7966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% de distribución de hombres y mujeres en relación a la cantidad de trabajos</a:t>
            </a:r>
          </a:p>
          <a:p>
            <a:pPr algn="ctr"/>
            <a:r>
              <a:rPr lang="es-ES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(</a:t>
            </a:r>
            <a:r>
              <a:rPr lang="es-ES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serie 2008-2017)</a:t>
            </a:r>
            <a:endParaRPr lang="es-AR" sz="20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786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4636" y="1905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¿De dónde son los Autores?</a:t>
            </a:r>
            <a:r>
              <a:rPr lang="es-ES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(serie 2008-2017)</a:t>
            </a:r>
            <a:endParaRPr lang="es-AR" sz="20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026" name="Picture 2" descr="mapaauto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3825"/>
            <a:ext cx="5943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43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2400" y="166390"/>
            <a:ext cx="8839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¿Qué se hace?</a:t>
            </a:r>
          </a:p>
          <a:p>
            <a:pPr algn="ctr"/>
            <a:endParaRPr lang="es-ES" sz="1600" b="1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Generar </a:t>
            </a:r>
            <a:r>
              <a:rPr lang="es-ES" sz="24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oportunidades de acercarse, usar y disfrutar la tecnología 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(</a:t>
            </a:r>
            <a:r>
              <a:rPr lang="es-ES" sz="1800" dirty="0" err="1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ej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: las adolecentes argentinas eligen que van a ser porque </a:t>
            </a:r>
            <a:r>
              <a:rPr lang="es-ES" sz="1800" i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“soy buena en eso”*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) </a:t>
            </a:r>
            <a:endParaRPr lang="es-ES" sz="2000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Generar un ambiente ameno y amigable para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capacitarse en tecnología 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(</a:t>
            </a:r>
            <a:r>
              <a:rPr lang="es-ES" sz="1800" dirty="0" err="1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ej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: </a:t>
            </a:r>
            <a:r>
              <a:rPr lang="es-ES" sz="1800" i="1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para no perder 5000 puestos de trabajo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)</a:t>
            </a:r>
            <a:endParaRPr lang="es-ES" sz="2000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Generar una comunidad de contención y apoyo 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(</a:t>
            </a:r>
            <a:r>
              <a:rPr lang="es-ES" sz="1800" dirty="0" err="1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ej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: para disminuir el 30% de deserción de mujeres en trabajos </a:t>
            </a:r>
            <a:r>
              <a:rPr lang="es-ES" sz="1800" dirty="0" err="1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Tech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)</a:t>
            </a:r>
            <a:endParaRPr lang="es-ES" sz="2000" dirty="0" smtClean="0">
              <a:solidFill>
                <a:schemeClr val="tx1"/>
              </a:solidFill>
              <a:latin typeface="Helvetica Neue"/>
              <a:ea typeface="Helvetica Neue"/>
              <a:cs typeface="Helvetica Neue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Visibilizar mujeres </a:t>
            </a:r>
            <a:r>
              <a:rPr lang="es-ES" sz="24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líderes y en </a:t>
            </a:r>
            <a:r>
              <a:rPr lang="es-ES" sz="24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roles tecnológicos</a:t>
            </a:r>
            <a:r>
              <a:rPr lang="es-ES" sz="28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(</a:t>
            </a:r>
            <a:r>
              <a:rPr lang="es-ES" sz="1800" dirty="0" err="1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ej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: para </a:t>
            </a:r>
            <a:r>
              <a:rPr lang="es-ES" sz="18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que todos podamos </a:t>
            </a:r>
            <a:r>
              <a:rPr lang="es-E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pensar en una inventora argentina</a:t>
            </a:r>
            <a:r>
              <a:rPr lang="es-ES" sz="1800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</a:rPr>
              <a:t>)</a:t>
            </a:r>
            <a:endParaRPr lang="es-AR" sz="2400" b="1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486400" y="4781550"/>
            <a:ext cx="3203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i="1" dirty="0" smtClean="0"/>
              <a:t>*Informe de Chicas en Tecnología Argentina</a:t>
            </a:r>
          </a:p>
        </p:txBody>
      </p:sp>
    </p:spTree>
    <p:extLst>
      <p:ext uri="{BB962C8B-B14F-4D97-AF65-F5344CB8AC3E}">
        <p14:creationId xmlns:p14="http://schemas.microsoft.com/office/powerpoint/2010/main" val="128668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2400" y="28575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¿Qué se hace?</a:t>
            </a:r>
            <a:endParaRPr lang="es-AR" sz="2000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8904"/>
            <a:ext cx="3328987" cy="95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Image result for linux chix argent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9060"/>
            <a:ext cx="142007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68904"/>
            <a:ext cx="1707015" cy="17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357" y="2710656"/>
            <a:ext cx="1681163" cy="168116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 rotWithShape="1">
          <a:blip r:embed="rId6"/>
          <a:srcRect l="33333" t="14445" r="32500" b="30612"/>
          <a:stretch/>
        </p:blipFill>
        <p:spPr>
          <a:xfrm>
            <a:off x="3124200" y="2675919"/>
            <a:ext cx="1896933" cy="1715900"/>
          </a:xfrm>
          <a:prstGeom prst="rect">
            <a:avLst/>
          </a:prstGeom>
        </p:spPr>
      </p:pic>
      <p:pic>
        <p:nvPicPr>
          <p:cNvPr id="8" name="Shape 12" descr="downloa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3000" y="1400182"/>
            <a:ext cx="6324600" cy="24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43"/>
          <p:cNvSpPr txBox="1">
            <a:spLocks/>
          </p:cNvSpPr>
          <p:nvPr/>
        </p:nvSpPr>
        <p:spPr>
          <a:xfrm>
            <a:off x="4660319" y="4510783"/>
            <a:ext cx="4098086" cy="736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>
                <a:solidFill>
                  <a:schemeClr val="bg2">
                    <a:lumMod val="75000"/>
                  </a:schemeClr>
                </a:solidFill>
              </a:rPr>
              <a:t>y muchas </a:t>
            </a:r>
            <a:r>
              <a:rPr lang="en" sz="2800" dirty="0">
                <a:solidFill>
                  <a:srgbClr val="88398A"/>
                </a:solidFill>
              </a:rPr>
              <a:t>otras más…</a:t>
            </a:r>
          </a:p>
        </p:txBody>
      </p:sp>
    </p:spTree>
    <p:extLst>
      <p:ext uri="{BB962C8B-B14F-4D97-AF65-F5344CB8AC3E}">
        <p14:creationId xmlns:p14="http://schemas.microsoft.com/office/powerpoint/2010/main" val="141456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51470"/>
            <a:ext cx="3055218" cy="509203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156656" y="987574"/>
            <a:ext cx="214353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SzPct val="25000"/>
            </a:pPr>
            <a:r>
              <a:rPr lang="en" b="1" dirty="0">
                <a:solidFill>
                  <a:srgbClr val="88398A"/>
                </a:solidFill>
              </a:rPr>
              <a:t>R-Ladies </a:t>
            </a:r>
            <a:r>
              <a:rPr lang="en" b="1" dirty="0" smtClean="0">
                <a:solidFill>
                  <a:srgbClr val="88398A"/>
                </a:solidFill>
              </a:rPr>
              <a:t>Bariloche</a:t>
            </a:r>
          </a:p>
          <a:p>
            <a:pPr>
              <a:lnSpc>
                <a:spcPct val="200000"/>
              </a:lnSpc>
              <a:buSzPct val="25000"/>
            </a:pPr>
            <a:r>
              <a:rPr lang="en" b="1" dirty="0" smtClean="0">
                <a:solidFill>
                  <a:srgbClr val="88398A"/>
                </a:solidFill>
              </a:rPr>
              <a:t>R-Ladies Buenos Aires</a:t>
            </a:r>
          </a:p>
          <a:p>
            <a:pPr>
              <a:lnSpc>
                <a:spcPct val="200000"/>
              </a:lnSpc>
              <a:buSzPct val="25000"/>
            </a:pPr>
            <a:r>
              <a:rPr lang="en" b="1" dirty="0">
                <a:solidFill>
                  <a:srgbClr val="88398A"/>
                </a:solidFill>
              </a:rPr>
              <a:t>R-Ladies </a:t>
            </a:r>
            <a:r>
              <a:rPr lang="en" b="1" dirty="0" smtClean="0">
                <a:solidFill>
                  <a:srgbClr val="88398A"/>
                </a:solidFill>
              </a:rPr>
              <a:t>Córdoba</a:t>
            </a:r>
          </a:p>
          <a:p>
            <a:pPr>
              <a:lnSpc>
                <a:spcPct val="200000"/>
              </a:lnSpc>
              <a:buSzPct val="25000"/>
            </a:pPr>
            <a:r>
              <a:rPr lang="en" b="1" dirty="0">
                <a:solidFill>
                  <a:srgbClr val="88398A"/>
                </a:solidFill>
              </a:rPr>
              <a:t>R-Ladies </a:t>
            </a:r>
            <a:r>
              <a:rPr lang="en" b="1" dirty="0" smtClean="0">
                <a:solidFill>
                  <a:srgbClr val="88398A"/>
                </a:solidFill>
              </a:rPr>
              <a:t>La Plata</a:t>
            </a:r>
          </a:p>
          <a:p>
            <a:pPr>
              <a:lnSpc>
                <a:spcPct val="200000"/>
              </a:lnSpc>
              <a:buSzPct val="25000"/>
            </a:pPr>
            <a:r>
              <a:rPr lang="en" b="1" dirty="0" smtClean="0">
                <a:solidFill>
                  <a:srgbClr val="88398A"/>
                </a:solidFill>
              </a:rPr>
              <a:t>R-Ladies Mendoza</a:t>
            </a:r>
            <a:endParaRPr lang="en" b="1" dirty="0">
              <a:solidFill>
                <a:srgbClr val="88398A"/>
              </a:solidFill>
            </a:endParaRPr>
          </a:p>
          <a:p>
            <a:pPr>
              <a:lnSpc>
                <a:spcPct val="200000"/>
              </a:lnSpc>
              <a:buSzPct val="25000"/>
            </a:pPr>
            <a:r>
              <a:rPr lang="en" b="1" dirty="0" smtClean="0">
                <a:solidFill>
                  <a:srgbClr val="88398A"/>
                </a:solidFill>
              </a:rPr>
              <a:t>R-Ladies Resistencia</a:t>
            </a:r>
            <a:endParaRPr lang="en" b="1" dirty="0">
              <a:solidFill>
                <a:srgbClr val="88398A"/>
              </a:solidFill>
            </a:endParaRPr>
          </a:p>
          <a:p>
            <a:pPr>
              <a:lnSpc>
                <a:spcPct val="200000"/>
              </a:lnSpc>
              <a:buSzPct val="25000"/>
            </a:pPr>
            <a:r>
              <a:rPr lang="en" b="1">
                <a:solidFill>
                  <a:srgbClr val="88398A"/>
                </a:solidFill>
              </a:rPr>
              <a:t>R-Ladies Santa Rosa</a:t>
            </a:r>
          </a:p>
          <a:p>
            <a:pPr>
              <a:lnSpc>
                <a:spcPct val="200000"/>
              </a:lnSpc>
              <a:buSzPct val="25000"/>
            </a:pPr>
            <a:r>
              <a:rPr lang="en" b="1" smtClean="0">
                <a:solidFill>
                  <a:srgbClr val="88398A"/>
                </a:solidFill>
              </a:rPr>
              <a:t>R-Ladies </a:t>
            </a:r>
            <a:r>
              <a:rPr lang="en" b="1" dirty="0" smtClean="0">
                <a:solidFill>
                  <a:srgbClr val="88398A"/>
                </a:solidFill>
              </a:rPr>
              <a:t>Ushuaia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4" name="Shape 143"/>
          <p:cNvSpPr txBox="1">
            <a:spLocks/>
          </p:cNvSpPr>
          <p:nvPr/>
        </p:nvSpPr>
        <p:spPr>
          <a:xfrm>
            <a:off x="3923928" y="267494"/>
            <a:ext cx="4032448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SzPct val="25000"/>
            </a:pPr>
            <a:r>
              <a:rPr lang="en" sz="2800" dirty="0" smtClean="0">
                <a:solidFill>
                  <a:schemeClr val="bg2"/>
                </a:solidFill>
              </a:rPr>
              <a:t>R-Ladies </a:t>
            </a:r>
            <a:r>
              <a:rPr lang="en" sz="2800" dirty="0" smtClean="0">
                <a:solidFill>
                  <a:srgbClr val="88398A"/>
                </a:solidFill>
              </a:rPr>
              <a:t>Argentina</a:t>
            </a:r>
            <a:endParaRPr lang="en" sz="2800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79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5" y="361950"/>
            <a:ext cx="7153275" cy="202652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81150"/>
            <a:ext cx="7010401" cy="31633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5" y="285750"/>
            <a:ext cx="7671955" cy="37852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687190"/>
            <a:ext cx="7914409" cy="199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836">
            <a:extLst>
              <a:ext uri="{FF2B5EF4-FFF2-40B4-BE49-F238E27FC236}">
                <a16:creationId xmlns="" xmlns:a16="http://schemas.microsoft.com/office/drawing/2014/main" id="{E3248E5C-2607-4BE0-B4CA-C691D3638592}"/>
              </a:ext>
            </a:extLst>
          </p:cNvPr>
          <p:cNvGrpSpPr/>
          <p:nvPr/>
        </p:nvGrpSpPr>
        <p:grpSpPr>
          <a:xfrm>
            <a:off x="4455885" y="1375927"/>
            <a:ext cx="1855910" cy="1855910"/>
            <a:chOff x="5941025" y="3634400"/>
            <a:chExt cx="467650" cy="467650"/>
          </a:xfrm>
        </p:grpSpPr>
        <p:sp>
          <p:nvSpPr>
            <p:cNvPr id="11" name="Shape 837">
              <a:extLst>
                <a:ext uri="{FF2B5EF4-FFF2-40B4-BE49-F238E27FC236}">
                  <a16:creationId xmlns="" xmlns:a16="http://schemas.microsoft.com/office/drawing/2014/main" id="{FB6D8830-BF41-47E8-B190-E1CD96AB2891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285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  <p:sp>
          <p:nvSpPr>
            <p:cNvPr id="12" name="Shape 838">
              <a:extLst>
                <a:ext uri="{FF2B5EF4-FFF2-40B4-BE49-F238E27FC236}">
                  <a16:creationId xmlns="" xmlns:a16="http://schemas.microsoft.com/office/drawing/2014/main" id="{48E5EB38-9BAF-4C7B-A39B-5274DB4B8707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  <p:sp>
          <p:nvSpPr>
            <p:cNvPr id="14" name="Shape 839">
              <a:extLst>
                <a:ext uri="{FF2B5EF4-FFF2-40B4-BE49-F238E27FC236}">
                  <a16:creationId xmlns="" xmlns:a16="http://schemas.microsoft.com/office/drawing/2014/main" id="{9C2F22A2-54D2-4EF1-AA18-FC1FDB06920D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  <p:sp>
          <p:nvSpPr>
            <p:cNvPr id="15" name="Shape 840">
              <a:extLst>
                <a:ext uri="{FF2B5EF4-FFF2-40B4-BE49-F238E27FC236}">
                  <a16:creationId xmlns="" xmlns:a16="http://schemas.microsoft.com/office/drawing/2014/main" id="{889BDBE5-49B7-440B-B317-CBE33ECAD7DF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  <p:sp>
          <p:nvSpPr>
            <p:cNvPr id="16" name="Shape 841">
              <a:extLst>
                <a:ext uri="{FF2B5EF4-FFF2-40B4-BE49-F238E27FC236}">
                  <a16:creationId xmlns="" xmlns:a16="http://schemas.microsoft.com/office/drawing/2014/main" id="{F955CA4C-D232-467C-A2F9-DC7488C241D8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  <p:sp>
          <p:nvSpPr>
            <p:cNvPr id="17" name="Shape 842">
              <a:extLst>
                <a:ext uri="{FF2B5EF4-FFF2-40B4-BE49-F238E27FC236}">
                  <a16:creationId xmlns="" xmlns:a16="http://schemas.microsoft.com/office/drawing/2014/main" id="{A148C6A4-9406-4496-89A8-79C6AFADA45C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9600" b="1"/>
            </a:p>
          </p:txBody>
        </p:sp>
      </p:grpSp>
      <p:sp>
        <p:nvSpPr>
          <p:cNvPr id="18" name="Shape 98">
            <a:extLst>
              <a:ext uri="{FF2B5EF4-FFF2-40B4-BE49-F238E27FC236}">
                <a16:creationId xmlns="" xmlns:a16="http://schemas.microsoft.com/office/drawing/2014/main" id="{BA032D2B-CF3D-4EC5-8D90-96868505CB2F}"/>
              </a:ext>
            </a:extLst>
          </p:cNvPr>
          <p:cNvSpPr txBox="1">
            <a:spLocks/>
          </p:cNvSpPr>
          <p:nvPr/>
        </p:nvSpPr>
        <p:spPr>
          <a:xfrm rot="21103000">
            <a:off x="743300" y="1512727"/>
            <a:ext cx="294869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s-ES" sz="1800" dirty="0"/>
              <a:t>R-Ladies </a:t>
            </a:r>
            <a:r>
              <a:rPr lang="es-ES" sz="1800" dirty="0" smtClean="0">
                <a:solidFill>
                  <a:schemeClr val="accent5">
                    <a:lumMod val="50000"/>
                  </a:schemeClr>
                </a:solidFill>
              </a:rPr>
              <a:t>Santa Rosa </a:t>
            </a:r>
            <a:r>
              <a:rPr lang="es-ES" sz="1800" dirty="0" smtClean="0"/>
              <a:t>es </a:t>
            </a:r>
            <a:r>
              <a:rPr lang="es-ES" sz="1800" dirty="0"/>
              <a:t>parte de una </a:t>
            </a:r>
            <a:r>
              <a:rPr lang="es-E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berry" pitchFamily="2" charset="0"/>
              </a:rPr>
              <a:t>organización mundial </a:t>
            </a:r>
            <a:r>
              <a:rPr lang="es-ES" sz="1800" dirty="0"/>
              <a:t>para promover la Diversidad de Género en la comunidad </a:t>
            </a:r>
            <a:r>
              <a:rPr lang="es-ES" sz="2400" dirty="0">
                <a:latin typeface="appleberry" pitchFamily="2" charset="0"/>
              </a:rPr>
              <a:t>R</a:t>
            </a:r>
          </a:p>
          <a:p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C1C8D22-914B-4801-8701-55B98A8E0D8E}"/>
              </a:ext>
            </a:extLst>
          </p:cNvPr>
          <p:cNvSpPr/>
          <p:nvPr/>
        </p:nvSpPr>
        <p:spPr>
          <a:xfrm rot="495562">
            <a:off x="5415742" y="3829149"/>
            <a:ext cx="332647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/>
              <a:t>El objetivo es promover R, intercambiar conocimiento y crear una </a:t>
            </a:r>
          </a:p>
          <a:p>
            <a:pPr algn="ctr">
              <a:lnSpc>
                <a:spcPct val="150000"/>
              </a:lnSpc>
            </a:pPr>
            <a:r>
              <a:rPr lang="es-ES" sz="1800" dirty="0">
                <a:solidFill>
                  <a:schemeClr val="tx1"/>
                </a:solidFill>
                <a:latin typeface="appleberry" pitchFamily="2" charset="0"/>
              </a:rPr>
              <a:t>red de mujeres</a:t>
            </a:r>
            <a:endParaRPr lang="es-ES" sz="1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A195C8F-5AA3-40C1-AE35-DDDE7A724814}"/>
              </a:ext>
            </a:extLst>
          </p:cNvPr>
          <p:cNvSpPr/>
          <p:nvPr/>
        </p:nvSpPr>
        <p:spPr>
          <a:xfrm>
            <a:off x="2235714" y="773503"/>
            <a:ext cx="4667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6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</a:t>
            </a:r>
            <a:endParaRPr lang="en-CA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C06478C-5992-4123-84DF-02F64BFB07A5}"/>
              </a:ext>
            </a:extLst>
          </p:cNvPr>
          <p:cNvSpPr/>
          <p:nvPr/>
        </p:nvSpPr>
        <p:spPr>
          <a:xfrm>
            <a:off x="2686123" y="458172"/>
            <a:ext cx="1219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96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en-CA" sz="9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A2D2243-DCC7-44FC-B892-BBC3D028CB36}"/>
              </a:ext>
            </a:extLst>
          </p:cNvPr>
          <p:cNvSpPr/>
          <p:nvPr/>
        </p:nvSpPr>
        <p:spPr>
          <a:xfrm>
            <a:off x="5401769" y="3921178"/>
            <a:ext cx="5950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9600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endParaRPr lang="en-CA" sz="9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005C21FB-D74D-4C2C-A9C2-18047004B156}"/>
              </a:ext>
            </a:extLst>
          </p:cNvPr>
          <p:cNvSpPr/>
          <p:nvPr/>
        </p:nvSpPr>
        <p:spPr>
          <a:xfrm>
            <a:off x="8165038" y="3593961"/>
            <a:ext cx="12198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600" dirty="0">
                <a:solidFill>
                  <a:srgbClr val="002060"/>
                </a:solidFill>
              </a:rPr>
              <a:t>”</a:t>
            </a:r>
            <a:endParaRPr lang="en-CA" sz="6600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3EBB615-70A1-47F2-B143-5BA1D97D9CEF}"/>
              </a:ext>
            </a:extLst>
          </p:cNvPr>
          <p:cNvSpPr txBox="1"/>
          <p:nvPr/>
        </p:nvSpPr>
        <p:spPr>
          <a:xfrm rot="650839">
            <a:off x="5812872" y="742357"/>
            <a:ext cx="233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appleberry" pitchFamily="2" charset="0"/>
              </a:rPr>
              <a:t>+</a:t>
            </a:r>
            <a:r>
              <a:rPr lang="es-AR" sz="36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ppleberry" pitchFamily="2" charset="0"/>
              </a:rPr>
              <a:t>19000 </a:t>
            </a:r>
            <a:endParaRPr lang="es-AR" sz="3600" dirty="0">
              <a:solidFill>
                <a:schemeClr val="accent5">
                  <a:lumMod val="60000"/>
                  <a:lumOff val="40000"/>
                </a:schemeClr>
              </a:solidFill>
              <a:latin typeface="appleberry" pitchFamily="2" charset="0"/>
            </a:endParaRPr>
          </a:p>
          <a:p>
            <a:pPr algn="ctr"/>
            <a:r>
              <a:rPr lang="es-AR" sz="1800" dirty="0">
                <a:solidFill>
                  <a:srgbClr val="7030A0"/>
                </a:solidFill>
              </a:rPr>
              <a:t>R-Ladies</a:t>
            </a:r>
            <a:endParaRPr lang="en-CA" sz="1800" dirty="0">
              <a:solidFill>
                <a:srgbClr val="7030A0"/>
              </a:solidFill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="" xmlns:a16="http://schemas.microsoft.com/office/drawing/2014/main" id="{4A8E1907-5C24-4D8D-BEB0-6EB692F2CE4F}"/>
              </a:ext>
            </a:extLst>
          </p:cNvPr>
          <p:cNvSpPr/>
          <p:nvPr/>
        </p:nvSpPr>
        <p:spPr>
          <a:xfrm rot="20021321">
            <a:off x="5742390" y="974338"/>
            <a:ext cx="1093306" cy="1014903"/>
          </a:xfrm>
          <a:prstGeom prst="arc">
            <a:avLst>
              <a:gd name="adj1" fmla="val 2979583"/>
              <a:gd name="adj2" fmla="val 6291723"/>
            </a:avLst>
          </a:prstGeom>
          <a:noFill/>
          <a:ln w="285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CA" sz="9600" b="1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="" xmlns:a16="http://schemas.microsoft.com/office/drawing/2014/main" id="{61FC1308-D131-48B4-A5D9-CE56DA6BEF30}"/>
              </a:ext>
            </a:extLst>
          </p:cNvPr>
          <p:cNvSpPr/>
          <p:nvPr/>
        </p:nvSpPr>
        <p:spPr>
          <a:xfrm rot="1909304">
            <a:off x="3472687" y="1737573"/>
            <a:ext cx="1750470" cy="1062751"/>
          </a:xfrm>
          <a:prstGeom prst="arc">
            <a:avLst>
              <a:gd name="adj1" fmla="val 892548"/>
              <a:gd name="adj2" fmla="val 7091266"/>
            </a:avLst>
          </a:prstGeom>
          <a:noFill/>
          <a:ln w="28575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CA" sz="9600" b="1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32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0" y="209550"/>
            <a:ext cx="91440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cómo participo?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724400" y="1023004"/>
            <a:ext cx="41910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Buscá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tu grupo mas cercano y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únite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su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</a:p>
          <a:p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https://www.meetup.com/es/topics/r-ladies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/</a:t>
            </a:r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r>
              <a:rPr lang="es-ES" sz="20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esa plataforma anunciamos los eventos.</a:t>
            </a:r>
            <a:endParaRPr lang="es-AR" sz="28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hape 168"/>
          <p:cNvSpPr txBox="1"/>
          <p:nvPr/>
        </p:nvSpPr>
        <p:spPr>
          <a:xfrm>
            <a:off x="856180" y="2913130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-US" sz="2400" b="1" dirty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  <a:sym typeface="Karla"/>
              </a:rPr>
              <a:t>info</a:t>
            </a:r>
            <a:r>
              <a:rPr lang="en" sz="2400" b="1" dirty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  <a:sym typeface="Karla"/>
              </a:rPr>
              <a:t>@rladies.org</a:t>
            </a:r>
          </a:p>
        </p:txBody>
      </p:sp>
      <p:sp>
        <p:nvSpPr>
          <p:cNvPr id="7" name="Shape 162"/>
          <p:cNvSpPr txBox="1"/>
          <p:nvPr/>
        </p:nvSpPr>
        <p:spPr>
          <a:xfrm>
            <a:off x="835398" y="2278070"/>
            <a:ext cx="3483900" cy="40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  <a:sym typeface="Karla"/>
              </a:rPr>
              <a:t>@</a:t>
            </a:r>
            <a:r>
              <a:rPr lang="en" sz="2400" b="1" dirty="0" smtClean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  <a:sym typeface="Karla"/>
              </a:rPr>
              <a:t>RLadies</a:t>
            </a:r>
            <a:r>
              <a:rPr lang="en-US" sz="2400" b="1" dirty="0" smtClean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  <a:sym typeface="Karla"/>
              </a:rPr>
              <a:t>Global</a:t>
            </a:r>
            <a:endParaRPr lang="en" sz="2400" b="1" dirty="0">
              <a:solidFill>
                <a:srgbClr val="999999"/>
              </a:solidFill>
              <a:latin typeface="Helvetica Neue" panose="020B0604020202020204" charset="0"/>
              <a:ea typeface="Karla"/>
              <a:cs typeface="Karla"/>
              <a:sym typeface="Karla"/>
            </a:endParaRPr>
          </a:p>
        </p:txBody>
      </p:sp>
      <p:pic>
        <p:nvPicPr>
          <p:cNvPr id="8" name="Shape 163" descr="1477281116_twit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52" y="2278068"/>
            <a:ext cx="4095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69" descr="1477324098_seo-social-web-network-internet_95.png"/>
          <p:cNvPicPr preferRelativeResize="0"/>
          <p:nvPr/>
        </p:nvPicPr>
        <p:blipFill rotWithShape="1">
          <a:blip r:embed="rId4">
            <a:alphaModFix amt="35000"/>
          </a:blip>
          <a:srcRect l="5468" r="5468"/>
          <a:stretch/>
        </p:blipFill>
        <p:spPr>
          <a:xfrm>
            <a:off x="465214" y="2940568"/>
            <a:ext cx="354624" cy="35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/>
          <p:cNvSpPr txBox="1"/>
          <p:nvPr/>
        </p:nvSpPr>
        <p:spPr>
          <a:xfrm>
            <a:off x="254976" y="1095523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err="1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Seguinos</a:t>
            </a:r>
            <a:r>
              <a:rPr lang="es-ES" sz="2800" b="1" dirty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 en las redes sociales:</a:t>
            </a:r>
            <a:endParaRPr lang="es-AR" sz="28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40502" y="3949031"/>
            <a:ext cx="2765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400" b="1" dirty="0">
                <a:solidFill>
                  <a:srgbClr val="999999"/>
                </a:solidFill>
                <a:latin typeface="Helvetica Neue" panose="020B0604020202020204" charset="0"/>
                <a:ea typeface="Karla"/>
                <a:cs typeface="Karla"/>
              </a:rPr>
              <a:t>http://rladies.org/</a:t>
            </a:r>
          </a:p>
        </p:txBody>
      </p:sp>
    </p:spTree>
    <p:extLst>
      <p:ext uri="{BB962C8B-B14F-4D97-AF65-F5344CB8AC3E}">
        <p14:creationId xmlns:p14="http://schemas.microsoft.com/office/powerpoint/2010/main" val="14122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DAA6FE-6A87-47FD-A54A-7497F562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060E25A-2D1B-44DA-BE88-8B84CDC85F8E}"/>
              </a:ext>
            </a:extLst>
          </p:cNvPr>
          <p:cNvSpPr txBox="1"/>
          <p:nvPr/>
        </p:nvSpPr>
        <p:spPr>
          <a:xfrm>
            <a:off x="33878" y="598413"/>
            <a:ext cx="91101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800" dirty="0" err="1">
                <a:latin typeface="appleberry" pitchFamily="2" charset="0"/>
              </a:rPr>
              <a:t>Latin</a:t>
            </a:r>
            <a:r>
              <a:rPr lang="es-AR" sz="8800" dirty="0" err="1">
                <a:solidFill>
                  <a:srgbClr val="7030A0"/>
                </a:solidFill>
                <a:latin typeface="appleberry" pitchFamily="2" charset="0"/>
              </a:rPr>
              <a:t>R</a:t>
            </a:r>
            <a:r>
              <a:rPr lang="es-AR" sz="8800" dirty="0">
                <a:latin typeface="appleberry" pitchFamily="2" charset="0"/>
              </a:rPr>
              <a:t> 2018 </a:t>
            </a:r>
          </a:p>
          <a:p>
            <a:pPr marL="1371600" indent="-1371600" algn="ctr"/>
            <a:r>
              <a:rPr lang="es-AR" sz="2400" dirty="0">
                <a:latin typeface="appleberry" pitchFamily="2" charset="0"/>
              </a:rPr>
              <a:t>   </a:t>
            </a:r>
            <a:r>
              <a:rPr lang="es-AR" sz="2000" dirty="0">
                <a:latin typeface="appleberry" pitchFamily="2" charset="0"/>
              </a:rPr>
              <a:t>&lt;-</a:t>
            </a:r>
            <a:r>
              <a:rPr lang="es-AR" sz="2000" dirty="0">
                <a:latin typeface="Helvetica Neue" panose="020B0604020202020204" charset="0"/>
              </a:rPr>
              <a:t>  </a:t>
            </a:r>
            <a:r>
              <a:rPr lang="es-AR" sz="1800" dirty="0">
                <a:latin typeface="Helvetica Neue" panose="020B0604020202020204" charset="0"/>
              </a:rPr>
              <a:t>Conferencia Latinoamericana sobre el Uso de R </a:t>
            </a:r>
          </a:p>
          <a:p>
            <a:pPr marL="1371600" indent="-1371600" algn="ctr"/>
            <a:r>
              <a:rPr lang="es-AR" sz="1800" dirty="0">
                <a:latin typeface="Helvetica Neue" panose="020B0604020202020204" charset="0"/>
              </a:rPr>
              <a:t>    en Investigación + Desarrollo</a:t>
            </a:r>
          </a:p>
          <a:p>
            <a:pPr marL="1371600" indent="-1371600"/>
            <a:endParaRPr lang="es-AR" sz="2400" dirty="0">
              <a:latin typeface="appleberry" pitchFamily="2" charset="0"/>
            </a:endParaRPr>
          </a:p>
          <a:p>
            <a:pPr algn="ctr"/>
            <a:r>
              <a:rPr lang="es-AR" sz="2000" dirty="0"/>
              <a:t>          </a:t>
            </a:r>
            <a:endParaRPr lang="en-CA" sz="2000" dirty="0">
              <a:latin typeface="appleberry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BA6829E-9256-4464-B6EF-AE2F1AD28BE2}"/>
              </a:ext>
            </a:extLst>
          </p:cNvPr>
          <p:cNvSpPr/>
          <p:nvPr/>
        </p:nvSpPr>
        <p:spPr>
          <a:xfrm>
            <a:off x="2222146" y="4681835"/>
            <a:ext cx="4593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ppleberry" pitchFamily="2" charset="0"/>
              </a:rPr>
              <a:t>R-Ladies </a:t>
            </a:r>
            <a:r>
              <a:rPr lang="es-AR" sz="2400" dirty="0" err="1">
                <a:solidFill>
                  <a:srgbClr val="00B050"/>
                </a:solidFill>
                <a:latin typeface="appleberry" pitchFamily="2" charset="0"/>
              </a:rPr>
              <a:t>L</a:t>
            </a:r>
            <a:r>
              <a:rPr lang="es-AR" sz="2400" dirty="0" err="1">
                <a:solidFill>
                  <a:srgbClr val="FF6600"/>
                </a:solidFill>
                <a:latin typeface="appleberry" pitchFamily="2" charset="0"/>
              </a:rPr>
              <a:t>a</a:t>
            </a:r>
            <a:r>
              <a:rPr lang="es-AR" sz="2400" dirty="0" err="1">
                <a:solidFill>
                  <a:srgbClr val="00CC99"/>
                </a:solidFill>
                <a:latin typeface="appleberry" pitchFamily="2" charset="0"/>
              </a:rPr>
              <a:t>t</a:t>
            </a:r>
            <a:r>
              <a:rPr lang="es-AR" sz="2400" dirty="0" err="1">
                <a:solidFill>
                  <a:srgbClr val="FF0000"/>
                </a:solidFill>
                <a:latin typeface="appleberry" pitchFamily="2" charset="0"/>
              </a:rPr>
              <a:t>A</a:t>
            </a:r>
            <a:r>
              <a:rPr lang="es-AR" sz="2400" dirty="0" err="1">
                <a:solidFill>
                  <a:srgbClr val="00B0F0"/>
                </a:solidFill>
                <a:latin typeface="appleberry" pitchFamily="2" charset="0"/>
              </a:rPr>
              <a:t>m</a:t>
            </a:r>
            <a:r>
              <a:rPr lang="es-AR" sz="2400" dirty="0">
                <a:latin typeface="appleberry" pitchFamily="2" charset="0"/>
              </a:rPr>
              <a:t> </a:t>
            </a:r>
            <a:endParaRPr lang="en-CA" sz="2400" dirty="0">
              <a:latin typeface="appleberry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9CFF699-7E1A-4B1E-823C-39CD3374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723837"/>
            <a:ext cx="438150" cy="3619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7133F5-4E52-4CC5-B22E-F71A489452C0}"/>
              </a:ext>
            </a:extLst>
          </p:cNvPr>
          <p:cNvSpPr/>
          <p:nvPr/>
        </p:nvSpPr>
        <p:spPr>
          <a:xfrm>
            <a:off x="2779558" y="3118016"/>
            <a:ext cx="3826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1800" dirty="0"/>
              <a:t>47</a:t>
            </a:r>
            <a:r>
              <a:rPr lang="es-AR" dirty="0"/>
              <a:t>mas</a:t>
            </a:r>
            <a:r>
              <a:rPr lang="es-AR" sz="1800" dirty="0"/>
              <a:t> Jornadas JAIIO</a:t>
            </a:r>
          </a:p>
          <a:p>
            <a:r>
              <a:rPr lang="es-AR" sz="1800" dirty="0"/>
              <a:t>Buenos Aires, Septiembre de 2018 </a:t>
            </a:r>
            <a:endParaRPr lang="en-CA" sz="18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538D9662-5ED0-4A89-B3E9-415715723DFF}"/>
              </a:ext>
            </a:extLst>
          </p:cNvPr>
          <p:cNvCxnSpPr/>
          <p:nvPr/>
        </p:nvCxnSpPr>
        <p:spPr>
          <a:xfrm>
            <a:off x="1547664" y="2715766"/>
            <a:ext cx="604867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8D32803-8D37-48C8-8E04-3A18DBB73748}"/>
              </a:ext>
            </a:extLst>
          </p:cNvPr>
          <p:cNvGrpSpPr/>
          <p:nvPr/>
        </p:nvGrpSpPr>
        <p:grpSpPr>
          <a:xfrm>
            <a:off x="2051208" y="4189392"/>
            <a:ext cx="5283391" cy="984885"/>
            <a:chOff x="1821536" y="4765462"/>
            <a:chExt cx="5283391" cy="984885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5BF2919-C856-48B3-AB6B-832890C6112E}"/>
                </a:ext>
              </a:extLst>
            </p:cNvPr>
            <p:cNvSpPr txBox="1"/>
            <p:nvPr/>
          </p:nvSpPr>
          <p:spPr>
            <a:xfrm>
              <a:off x="1821536" y="4765462"/>
              <a:ext cx="5283391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>
                  <a:latin typeface="Helvetica Neue" panose="020B0604020202020204" charset="0"/>
                </a:rPr>
                <a:t>    </a:t>
              </a:r>
              <a:r>
                <a:rPr lang="es-AR" dirty="0">
                  <a:latin typeface="Helvetica Neue" panose="020B0604020202020204" charset="0"/>
                </a:rPr>
                <a:t>Laura </a:t>
              </a:r>
              <a:r>
                <a:rPr lang="es-AR" dirty="0" err="1">
                  <a:latin typeface="Helvetica Neue" panose="020B0604020202020204" charset="0"/>
                </a:rPr>
                <a:t>Acion</a:t>
              </a:r>
              <a:r>
                <a:rPr lang="es-AR" sz="1600" dirty="0">
                  <a:latin typeface="Helvetica Neue" panose="020B0604020202020204" charset="0"/>
                </a:rPr>
                <a:t>         </a:t>
              </a:r>
              <a:r>
                <a:rPr lang="es-AR" dirty="0">
                  <a:latin typeface="Helvetica Neue" panose="020B0604020202020204" charset="0"/>
                </a:rPr>
                <a:t>Natalia Da Silva         Celina </a:t>
              </a:r>
              <a:r>
                <a:rPr lang="es-AR" dirty="0" err="1">
                  <a:latin typeface="Helvetica Neue" panose="020B0604020202020204" charset="0"/>
                </a:rPr>
                <a:t>Rebello</a:t>
              </a:r>
              <a:r>
                <a:rPr lang="es-AR" dirty="0">
                  <a:latin typeface="Helvetica Neue" panose="020B0604020202020204" charset="0"/>
                </a:rPr>
                <a:t> </a:t>
              </a:r>
            </a:p>
            <a:p>
              <a:endParaRPr lang="en-CA" sz="4000" dirty="0">
                <a:latin typeface="appleberry" pitchFamily="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DE9B8BA8-2F9E-4798-B90E-8DB660D7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4673" y="4804492"/>
              <a:ext cx="323295" cy="253247"/>
            </a:xfrm>
            <a:prstGeom prst="rect">
              <a:avLst/>
            </a:prstGeom>
          </p:spPr>
        </p:pic>
        <p:pic>
          <p:nvPicPr>
            <p:cNvPr id="5122" name="Picture 2" descr="Resultado de imagen para uruguay emoji">
              <a:extLst>
                <a:ext uri="{FF2B5EF4-FFF2-40B4-BE49-F238E27FC236}">
                  <a16:creationId xmlns="" xmlns:a16="http://schemas.microsoft.com/office/drawing/2014/main" id="{98550C98-FD50-424B-AFF5-62A0C84E9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732" y="4785718"/>
              <a:ext cx="322976" cy="322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Resultado de imagen para brasil emoji">
              <a:extLst>
                <a:ext uri="{FF2B5EF4-FFF2-40B4-BE49-F238E27FC236}">
                  <a16:creationId xmlns="" xmlns:a16="http://schemas.microsoft.com/office/drawing/2014/main" id="{F6F7CDFD-25A8-48CB-ABA4-BD97EEE13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101" y="4785718"/>
              <a:ext cx="284889" cy="284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8378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/>
        </p:nvSpPr>
        <p:spPr>
          <a:xfrm>
            <a:off x="6543373" y="278777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" sz="9600" dirty="0">
                <a:solidFill>
                  <a:schemeClr val="accent5"/>
                </a:solidFill>
                <a:latin typeface="Titillium Web"/>
                <a:ea typeface="Titillium Web"/>
                <a:cs typeface="Titillium Web"/>
                <a:sym typeface="Titillium Web"/>
              </a:rPr>
              <a:t>👧</a:t>
            </a:r>
            <a:endParaRPr lang="en" sz="9600" dirty="0">
              <a:solidFill>
                <a:schemeClr val="accent5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1F2ADEA-8913-4B70-9901-D6F2C015612F}"/>
              </a:ext>
            </a:extLst>
          </p:cNvPr>
          <p:cNvSpPr/>
          <p:nvPr/>
        </p:nvSpPr>
        <p:spPr>
          <a:xfrm>
            <a:off x="423245" y="3268166"/>
            <a:ext cx="614783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4000" dirty="0">
                <a:latin typeface="Helvetica Neue" panose="020B0604020202020204" charset="0"/>
              </a:rPr>
              <a:t>Tus propuestas</a:t>
            </a:r>
          </a:p>
          <a:p>
            <a:r>
              <a:rPr lang="es-AR" sz="6000" dirty="0">
                <a:latin typeface="appleberry" pitchFamily="2" charset="0"/>
              </a:rPr>
              <a:t> son bienvenidas</a:t>
            </a:r>
            <a:endParaRPr lang="en-CA" sz="6000" dirty="0"/>
          </a:p>
        </p:txBody>
      </p:sp>
      <p:sp>
        <p:nvSpPr>
          <p:cNvPr id="7" name="Shape 1062">
            <a:extLst>
              <a:ext uri="{FF2B5EF4-FFF2-40B4-BE49-F238E27FC236}">
                <a16:creationId xmlns="" xmlns:a16="http://schemas.microsoft.com/office/drawing/2014/main" id="{04A1CE74-A747-42D4-ABEC-D70B8F2F6A75}"/>
              </a:ext>
            </a:extLst>
          </p:cNvPr>
          <p:cNvSpPr txBox="1"/>
          <p:nvPr/>
        </p:nvSpPr>
        <p:spPr>
          <a:xfrm>
            <a:off x="5102773" y="278777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endParaRPr lang="en" sz="9600" dirty="0">
              <a:solidFill>
                <a:srgbClr val="FF0066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20464" y="361950"/>
            <a:ext cx="76539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Curso de R en INTA:</a:t>
            </a:r>
          </a:p>
          <a:p>
            <a:endParaRPr lang="es-ES" sz="2800" b="1" dirty="0" smtClean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</a:endParaRPr>
          </a:p>
          <a:p>
            <a:pPr marL="457200" indent="-457200">
              <a:buFontTx/>
              <a:buChar char="-"/>
            </a:pP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Aspectos básicos (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Rstudio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, </a:t>
            </a: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tidyverse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)</a:t>
            </a:r>
          </a:p>
          <a:p>
            <a:pPr marL="457200" indent="-457200">
              <a:buFontTx/>
              <a:buChar char="-"/>
            </a:pPr>
            <a:r>
              <a:rPr lang="es-ES" sz="2800" b="1" dirty="0" err="1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Modulos</a:t>
            </a:r>
            <a:r>
              <a:rPr lang="es-ES" sz="2800" b="1" dirty="0" smtClean="0">
                <a:solidFill>
                  <a:schemeClr val="bg2">
                    <a:lumMod val="75000"/>
                  </a:schemeClr>
                </a:solidFill>
                <a:latin typeface="Helvetica Neue"/>
                <a:ea typeface="Helvetica Neue"/>
                <a:cs typeface="Helvetica Neue"/>
              </a:rPr>
              <a:t> de cuatro clases (una x semana)</a:t>
            </a:r>
            <a:endParaRPr lang="es-AR" sz="2800" b="1" dirty="0">
              <a:solidFill>
                <a:schemeClr val="bg2">
                  <a:lumMod val="75000"/>
                </a:schemeClr>
              </a:solidFill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5741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n relacionada">
            <a:extLst>
              <a:ext uri="{FF2B5EF4-FFF2-40B4-BE49-F238E27FC236}">
                <a16:creationId xmlns="" xmlns:a16="http://schemas.microsoft.com/office/drawing/2014/main" id="{E3742C4E-9B74-471A-BF62-55859D12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763" y="-20249"/>
            <a:ext cx="5163749" cy="516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35D97F7-72CA-41B6-974C-5671EB2AD73C}"/>
              </a:ext>
            </a:extLst>
          </p:cNvPr>
          <p:cNvSpPr txBox="1"/>
          <p:nvPr/>
        </p:nvSpPr>
        <p:spPr>
          <a:xfrm>
            <a:off x="179511" y="1203598"/>
            <a:ext cx="38372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dirty="0">
                <a:solidFill>
                  <a:srgbClr val="7030A0"/>
                </a:solidFill>
                <a:latin typeface="appleberry" pitchFamily="2" charset="0"/>
              </a:rPr>
              <a:t>&gt;</a:t>
            </a:r>
          </a:p>
          <a:p>
            <a:r>
              <a:rPr lang="es-AR" sz="6000" dirty="0">
                <a:solidFill>
                  <a:srgbClr val="7030A0"/>
                </a:solidFill>
                <a:latin typeface="appleberry" pitchFamily="2" charset="0"/>
              </a:rPr>
              <a:t>&gt; </a:t>
            </a:r>
            <a:r>
              <a:rPr lang="es-AR" sz="5400" dirty="0">
                <a:solidFill>
                  <a:srgbClr val="7030A0"/>
                </a:solidFill>
                <a:latin typeface="appleberry" pitchFamily="2" charset="0"/>
              </a:rPr>
              <a:t>¡Gracias!</a:t>
            </a:r>
          </a:p>
          <a:p>
            <a:r>
              <a:rPr lang="es-AR" sz="6000" dirty="0">
                <a:solidFill>
                  <a:srgbClr val="7030A0"/>
                </a:solidFill>
                <a:latin typeface="appleberry" pitchFamily="2" charset="0"/>
              </a:rPr>
              <a:t>&gt; </a:t>
            </a:r>
          </a:p>
          <a:p>
            <a:endParaRPr lang="en-CA" sz="6000" dirty="0">
              <a:solidFill>
                <a:srgbClr val="7030A0"/>
              </a:solidFill>
              <a:latin typeface="appleberr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85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/>
          <p:nvPr/>
        </p:nvSpPr>
        <p:spPr>
          <a:xfrm>
            <a:off x="0" y="133350"/>
            <a:ext cx="7924800" cy="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AR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</a:t>
            </a:r>
            <a:r>
              <a:rPr lang="en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pequeño experimento…</a:t>
            </a:r>
            <a:endParaRPr lang="en" sz="3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131"/>
          <p:cNvSpPr/>
          <p:nvPr/>
        </p:nvSpPr>
        <p:spPr>
          <a:xfrm>
            <a:off x="1219200" y="1047750"/>
            <a:ext cx="79248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¿pueden pensar en un inventor?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Shape 131"/>
          <p:cNvSpPr/>
          <p:nvPr/>
        </p:nvSpPr>
        <p:spPr>
          <a:xfrm>
            <a:off x="6927" y="1962150"/>
            <a:ext cx="7924800" cy="79552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¿pueden pensar en una inventora?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Shape 131"/>
          <p:cNvSpPr/>
          <p:nvPr/>
        </p:nvSpPr>
        <p:spPr>
          <a:xfrm>
            <a:off x="1143000" y="2876550"/>
            <a:ext cx="7987145" cy="106680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¿pueden pensar en un inventor argentino?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Shape 131"/>
          <p:cNvSpPr/>
          <p:nvPr/>
        </p:nvSpPr>
        <p:spPr>
          <a:xfrm>
            <a:off x="17318" y="4062230"/>
            <a:ext cx="7924800" cy="1081270"/>
          </a:xfrm>
          <a:prstGeom prst="rect">
            <a:avLst/>
          </a:prstGeom>
          <a:solidFill>
            <a:srgbClr val="88398B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¿pueden pensar en una inventora argentina?</a:t>
            </a:r>
            <a:endParaRPr lang="en" sz="36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360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/>
          <p:nvPr/>
        </p:nvSpPr>
        <p:spPr>
          <a:xfrm>
            <a:off x="0" y="133350"/>
            <a:ext cx="7924800" cy="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 contestaron otros</a:t>
            </a:r>
            <a:endParaRPr lang="en" sz="3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305800" y="432435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</a:t>
            </a:r>
            <a:r>
              <a:rPr lang="es-ES" b="1" dirty="0" smtClean="0"/>
              <a:t>=100</a:t>
            </a:r>
            <a:endParaRPr lang="es-AR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029945"/>
            <a:ext cx="6286500" cy="356235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95400" y="2190750"/>
            <a:ext cx="176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b="1" dirty="0" smtClean="0"/>
              <a:t>22 </a:t>
            </a:r>
          </a:p>
          <a:p>
            <a:pPr algn="ctr"/>
            <a:r>
              <a:rPr lang="es-ES" dirty="0" smtClean="0"/>
              <a:t>respuestas distintas</a:t>
            </a:r>
            <a:endParaRPr lang="es-AR" dirty="0"/>
          </a:p>
        </p:txBody>
      </p:sp>
      <p:sp>
        <p:nvSpPr>
          <p:cNvPr id="8" name="CuadroTexto 7"/>
          <p:cNvSpPr txBox="1"/>
          <p:nvPr/>
        </p:nvSpPr>
        <p:spPr>
          <a:xfrm>
            <a:off x="4800600" y="2175164"/>
            <a:ext cx="176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b="1" dirty="0" smtClean="0"/>
              <a:t>11 </a:t>
            </a:r>
          </a:p>
          <a:p>
            <a:pPr algn="ctr"/>
            <a:r>
              <a:rPr lang="es-ES" dirty="0" smtClean="0"/>
              <a:t>respuestas distintas</a:t>
            </a:r>
            <a:endParaRPr lang="es-AR" dirty="0"/>
          </a:p>
        </p:txBody>
      </p:sp>
      <p:sp>
        <p:nvSpPr>
          <p:cNvPr id="9" name="CuadroTexto 8"/>
          <p:cNvSpPr txBox="1"/>
          <p:nvPr/>
        </p:nvSpPr>
        <p:spPr>
          <a:xfrm>
            <a:off x="983615" y="1544419"/>
            <a:ext cx="2390398" cy="243143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AR" dirty="0"/>
              <a:t>Thomas Edison	</a:t>
            </a:r>
            <a:r>
              <a:rPr lang="es-AR" dirty="0" smtClean="0"/>
              <a:t>27</a:t>
            </a:r>
            <a:r>
              <a:rPr lang="es-AR" dirty="0"/>
              <a:t>%</a:t>
            </a:r>
          </a:p>
          <a:p>
            <a:r>
              <a:rPr lang="es-AR" dirty="0"/>
              <a:t>Leonardo Da Vinci	</a:t>
            </a:r>
            <a:r>
              <a:rPr lang="es-AR" dirty="0" smtClean="0"/>
              <a:t>12</a:t>
            </a:r>
            <a:r>
              <a:rPr lang="es-AR" dirty="0"/>
              <a:t>%</a:t>
            </a:r>
          </a:p>
          <a:p>
            <a:r>
              <a:rPr lang="es-AR" dirty="0" err="1"/>
              <a:t>Nikola</a:t>
            </a:r>
            <a:r>
              <a:rPr lang="es-AR" dirty="0"/>
              <a:t> Tesla	</a:t>
            </a:r>
            <a:r>
              <a:rPr lang="es-AR" dirty="0" smtClean="0"/>
              <a:t>12</a:t>
            </a:r>
            <a:r>
              <a:rPr lang="es-AR" dirty="0"/>
              <a:t>%</a:t>
            </a:r>
          </a:p>
          <a:p>
            <a:r>
              <a:rPr lang="es-AR" dirty="0"/>
              <a:t>Albert Einstein	</a:t>
            </a:r>
            <a:r>
              <a:rPr lang="es-AR" dirty="0" smtClean="0"/>
              <a:t>9%</a:t>
            </a:r>
            <a:endParaRPr lang="es-AR" dirty="0"/>
          </a:p>
          <a:p>
            <a:r>
              <a:rPr lang="es-AR" i="1" dirty="0"/>
              <a:t>René </a:t>
            </a:r>
            <a:r>
              <a:rPr lang="es-AR" i="1" dirty="0" err="1"/>
              <a:t>Favaloro</a:t>
            </a:r>
            <a:r>
              <a:rPr lang="es-AR" dirty="0"/>
              <a:t>	</a:t>
            </a:r>
            <a:r>
              <a:rPr lang="es-AR" dirty="0" smtClean="0"/>
              <a:t>9%</a:t>
            </a:r>
          </a:p>
          <a:p>
            <a:endParaRPr lang="es-ES" dirty="0"/>
          </a:p>
          <a:p>
            <a:pPr algn="ctr"/>
            <a:r>
              <a:rPr lang="es-ES" sz="2000" b="1" dirty="0" smtClean="0"/>
              <a:t>5</a:t>
            </a:r>
            <a:r>
              <a:rPr lang="es-ES" b="1" dirty="0" smtClean="0"/>
              <a:t> </a:t>
            </a:r>
            <a:r>
              <a:rPr lang="es-ES" dirty="0" smtClean="0"/>
              <a:t>inventores</a:t>
            </a:r>
          </a:p>
          <a:p>
            <a:pPr algn="ctr"/>
            <a:r>
              <a:rPr lang="es-ES" sz="2000" b="1" dirty="0" smtClean="0"/>
              <a:t>69% </a:t>
            </a:r>
            <a:r>
              <a:rPr lang="es-ES" dirty="0" smtClean="0"/>
              <a:t>de las respuestas</a:t>
            </a:r>
          </a:p>
          <a:p>
            <a:pPr algn="ctr"/>
            <a:endParaRPr lang="es-AR" dirty="0"/>
          </a:p>
          <a:p>
            <a:endParaRPr lang="es-AR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488815" y="1544419"/>
            <a:ext cx="2390398" cy="24006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Marie Curie	</a:t>
            </a:r>
            <a:r>
              <a:rPr lang="fr-FR" dirty="0" smtClean="0"/>
              <a:t>61%</a:t>
            </a:r>
          </a:p>
          <a:p>
            <a:r>
              <a:rPr lang="fr-FR" dirty="0" smtClean="0"/>
              <a:t>Ada Lovelace	7%</a:t>
            </a:r>
          </a:p>
          <a:p>
            <a:pPr algn="ctr"/>
            <a:endParaRPr lang="fr-FR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r>
              <a:rPr lang="fr-FR" sz="2000" b="1" dirty="0" smtClean="0"/>
              <a:t>2</a:t>
            </a:r>
            <a:r>
              <a:rPr lang="fr-FR" dirty="0" smtClean="0"/>
              <a:t> </a:t>
            </a:r>
            <a:r>
              <a:rPr lang="fr-FR" dirty="0" err="1" smtClean="0"/>
              <a:t>inventoras</a:t>
            </a:r>
            <a:endParaRPr lang="fr-FR" dirty="0" smtClean="0"/>
          </a:p>
          <a:p>
            <a:pPr algn="ctr"/>
            <a:r>
              <a:rPr lang="fr-FR" sz="2000" b="1" dirty="0"/>
              <a:t>69%</a:t>
            </a:r>
            <a:r>
              <a:rPr lang="fr-FR" dirty="0" smtClean="0"/>
              <a:t> de las </a:t>
            </a:r>
            <a:r>
              <a:rPr lang="fr-FR" dirty="0" err="1" smtClean="0"/>
              <a:t>respuestas</a:t>
            </a:r>
            <a:endParaRPr lang="fr-FR" dirty="0" smtClean="0"/>
          </a:p>
          <a:p>
            <a:pPr algn="ctr"/>
            <a:endParaRPr lang="fr-FR" dirty="0"/>
          </a:p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088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/>
          <p:nvPr/>
        </p:nvSpPr>
        <p:spPr>
          <a:xfrm>
            <a:off x="0" y="133350"/>
            <a:ext cx="7924800" cy="79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 contestaron otros</a:t>
            </a:r>
            <a:endParaRPr lang="en" sz="3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305800" y="432435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</a:t>
            </a:r>
            <a:r>
              <a:rPr lang="es-ES" b="1" dirty="0" smtClean="0"/>
              <a:t>=100</a:t>
            </a:r>
            <a:endParaRPr lang="es-AR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6251"/>
            <a:ext cx="6802121" cy="385453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676400" y="2114550"/>
            <a:ext cx="176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b="1" dirty="0" smtClean="0"/>
              <a:t>11</a:t>
            </a:r>
          </a:p>
          <a:p>
            <a:pPr algn="ctr"/>
            <a:r>
              <a:rPr lang="es-ES" dirty="0"/>
              <a:t>r</a:t>
            </a:r>
            <a:r>
              <a:rPr lang="es-ES" dirty="0" smtClean="0"/>
              <a:t>espuestas distintas</a:t>
            </a:r>
            <a:endParaRPr lang="es-AR" dirty="0"/>
          </a:p>
        </p:txBody>
      </p:sp>
      <p:sp>
        <p:nvSpPr>
          <p:cNvPr id="7" name="CuadroTexto 6"/>
          <p:cNvSpPr txBox="1"/>
          <p:nvPr/>
        </p:nvSpPr>
        <p:spPr>
          <a:xfrm>
            <a:off x="5170417" y="2038350"/>
            <a:ext cx="1766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b="1" dirty="0" smtClean="0"/>
              <a:t>13</a:t>
            </a:r>
          </a:p>
          <a:p>
            <a:pPr algn="ctr"/>
            <a:r>
              <a:rPr lang="es-ES" dirty="0"/>
              <a:t>r</a:t>
            </a:r>
            <a:r>
              <a:rPr lang="es-ES" dirty="0" smtClean="0"/>
              <a:t>espuestas distintas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6310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/>
          <p:nvPr/>
        </p:nvSpPr>
        <p:spPr>
          <a:xfrm>
            <a:off x="401782" y="53071"/>
            <a:ext cx="7924800" cy="61367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 contestaron otros</a:t>
            </a:r>
            <a:endParaRPr lang="en" sz="3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305800" y="432435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</a:t>
            </a:r>
            <a:r>
              <a:rPr lang="es-ES" b="1" dirty="0" smtClean="0"/>
              <a:t>=100</a:t>
            </a:r>
            <a:endParaRPr lang="es-AR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67146" y="692586"/>
            <a:ext cx="346761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/>
              <a:t>René </a:t>
            </a:r>
            <a:r>
              <a:rPr lang="es-ES" sz="2000" dirty="0" err="1"/>
              <a:t>Favaloro</a:t>
            </a:r>
            <a:r>
              <a:rPr lang="es-ES" sz="2000" dirty="0"/>
              <a:t>	</a:t>
            </a:r>
            <a:r>
              <a:rPr lang="es-ES" sz="2000" dirty="0" smtClean="0"/>
              <a:t>	44</a:t>
            </a:r>
            <a:r>
              <a:rPr lang="es-ES" sz="2000" dirty="0"/>
              <a:t>%</a:t>
            </a:r>
          </a:p>
          <a:p>
            <a:r>
              <a:rPr lang="es-ES" sz="2000" dirty="0"/>
              <a:t>Ladislao José </a:t>
            </a:r>
            <a:r>
              <a:rPr lang="es-ES" sz="2000" dirty="0" smtClean="0"/>
              <a:t>Biro 	32</a:t>
            </a:r>
            <a:r>
              <a:rPr lang="es-ES" sz="2000" dirty="0"/>
              <a:t>%</a:t>
            </a:r>
          </a:p>
          <a:p>
            <a:r>
              <a:rPr lang="es-ES" sz="2000" dirty="0"/>
              <a:t>Gino </a:t>
            </a:r>
            <a:r>
              <a:rPr lang="es-ES" sz="2000" dirty="0" err="1"/>
              <a:t>Tubaro</a:t>
            </a:r>
            <a:r>
              <a:rPr lang="es-ES" sz="2000" dirty="0"/>
              <a:t>		</a:t>
            </a:r>
            <a:r>
              <a:rPr lang="es-ES" sz="2000" dirty="0" smtClean="0"/>
              <a:t>  4</a:t>
            </a:r>
            <a:r>
              <a:rPr lang="es-ES" sz="2000" dirty="0"/>
              <a:t>%</a:t>
            </a:r>
          </a:p>
          <a:p>
            <a:r>
              <a:rPr lang="es-ES" sz="2000" dirty="0"/>
              <a:t>Luis Federico Leloir	</a:t>
            </a:r>
            <a:r>
              <a:rPr lang="es-ES" sz="2000" dirty="0" smtClean="0"/>
              <a:t>  3</a:t>
            </a:r>
            <a:r>
              <a:rPr lang="es-ES" sz="2000" dirty="0"/>
              <a:t>%</a:t>
            </a:r>
          </a:p>
          <a:p>
            <a:r>
              <a:rPr lang="es-ES" sz="2000" dirty="0"/>
              <a:t>Luis Agote		</a:t>
            </a:r>
            <a:r>
              <a:rPr lang="es-ES" sz="2000" dirty="0" smtClean="0"/>
              <a:t>  3</a:t>
            </a:r>
            <a:r>
              <a:rPr lang="es-ES" sz="2000" dirty="0"/>
              <a:t>%</a:t>
            </a:r>
          </a:p>
          <a:p>
            <a:r>
              <a:rPr lang="es-ES" sz="2000" dirty="0"/>
              <a:t>Augusto </a:t>
            </a:r>
            <a:r>
              <a:rPr lang="es-ES" sz="2000" dirty="0" err="1" smtClean="0"/>
              <a:t>Cicare</a:t>
            </a:r>
            <a:r>
              <a:rPr lang="es-ES" sz="2000" dirty="0" smtClean="0"/>
              <a:t>	</a:t>
            </a:r>
            <a:r>
              <a:rPr lang="es-ES" sz="2000" dirty="0"/>
              <a:t>	</a:t>
            </a:r>
            <a:r>
              <a:rPr lang="es-ES" sz="2000" dirty="0" smtClean="0"/>
              <a:t>  3</a:t>
            </a:r>
            <a:r>
              <a:rPr lang="es-ES" sz="2000" dirty="0"/>
              <a:t>%</a:t>
            </a:r>
          </a:p>
          <a:p>
            <a:r>
              <a:rPr lang="es-ES" sz="2000" dirty="0"/>
              <a:t>Juan </a:t>
            </a:r>
            <a:r>
              <a:rPr lang="es-ES" sz="2000" dirty="0" err="1"/>
              <a:t>Vucetich</a:t>
            </a:r>
            <a:r>
              <a:rPr lang="es-ES" sz="2000" dirty="0"/>
              <a:t>		  </a:t>
            </a:r>
            <a:r>
              <a:rPr lang="es-ES" sz="2000" dirty="0" smtClean="0"/>
              <a:t>3%</a:t>
            </a:r>
            <a:endParaRPr lang="es-ES" sz="2000" dirty="0"/>
          </a:p>
          <a:p>
            <a:r>
              <a:rPr lang="es-ES" sz="2000" dirty="0" smtClean="0"/>
              <a:t>César </a:t>
            </a:r>
            <a:r>
              <a:rPr lang="es-ES" sz="2000" dirty="0" err="1"/>
              <a:t>Milstein</a:t>
            </a:r>
            <a:r>
              <a:rPr lang="es-ES" sz="2000" dirty="0"/>
              <a:t>		</a:t>
            </a:r>
            <a:r>
              <a:rPr lang="es-ES" sz="2000" dirty="0" smtClean="0"/>
              <a:t>  1</a:t>
            </a:r>
            <a:r>
              <a:rPr lang="es-ES" sz="2000" dirty="0"/>
              <a:t>%</a:t>
            </a:r>
          </a:p>
          <a:p>
            <a:r>
              <a:rPr lang="es-ES" sz="2000" dirty="0"/>
              <a:t>Horacio </a:t>
            </a:r>
            <a:r>
              <a:rPr lang="es-ES" sz="2000" dirty="0" err="1" smtClean="0"/>
              <a:t>Pagani</a:t>
            </a:r>
            <a:r>
              <a:rPr lang="es-ES" sz="2000" dirty="0"/>
              <a:t>	</a:t>
            </a:r>
            <a:r>
              <a:rPr lang="es-ES" sz="2000" dirty="0" smtClean="0"/>
              <a:t>	  1</a:t>
            </a:r>
            <a:r>
              <a:rPr lang="es-ES" sz="2000" dirty="0"/>
              <a:t>%</a:t>
            </a:r>
          </a:p>
          <a:p>
            <a:r>
              <a:rPr lang="es-ES" sz="2000" dirty="0"/>
              <a:t>Roberto </a:t>
            </a:r>
            <a:r>
              <a:rPr lang="es-ES" sz="2000" dirty="0" err="1"/>
              <a:t>Arlt</a:t>
            </a:r>
            <a:r>
              <a:rPr lang="es-ES" sz="2000" dirty="0"/>
              <a:t>	</a:t>
            </a:r>
            <a:r>
              <a:rPr lang="es-ES" sz="2000" dirty="0" smtClean="0"/>
              <a:t> </a:t>
            </a:r>
            <a:r>
              <a:rPr lang="es-ES" sz="2000" dirty="0"/>
              <a:t>	</a:t>
            </a:r>
            <a:r>
              <a:rPr lang="es-ES" sz="2000" dirty="0" smtClean="0"/>
              <a:t>  1</a:t>
            </a:r>
            <a:r>
              <a:rPr lang="es-ES" sz="2000" dirty="0"/>
              <a:t>%</a:t>
            </a:r>
          </a:p>
          <a:p>
            <a:r>
              <a:rPr lang="es-ES" sz="2000" dirty="0"/>
              <a:t>Manuel Puig		</a:t>
            </a:r>
            <a:r>
              <a:rPr lang="es-ES" sz="2000" dirty="0" smtClean="0"/>
              <a:t>  1%</a:t>
            </a:r>
            <a:endParaRPr lang="es-ES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706338"/>
            <a:ext cx="3790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1"/>
          <p:cNvSpPr/>
          <p:nvPr/>
        </p:nvSpPr>
        <p:spPr>
          <a:xfrm>
            <a:off x="401782" y="53071"/>
            <a:ext cx="7924800" cy="613679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Esto contestaron otros</a:t>
            </a:r>
            <a:endParaRPr lang="en" sz="3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8305800" y="4324350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n</a:t>
            </a:r>
            <a:r>
              <a:rPr lang="es-ES" b="1" dirty="0" smtClean="0"/>
              <a:t>=100</a:t>
            </a:r>
            <a:endParaRPr lang="es-AR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367146" y="692586"/>
            <a:ext cx="2443298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Mirta </a:t>
            </a:r>
            <a:r>
              <a:rPr lang="es-ES" sz="1600" dirty="0" err="1"/>
              <a:t>Fasci</a:t>
            </a:r>
            <a:r>
              <a:rPr lang="es-ES" sz="1600" dirty="0"/>
              <a:t>	</a:t>
            </a:r>
            <a:r>
              <a:rPr lang="es-ES" sz="1600" dirty="0" smtClean="0"/>
              <a:t>13%</a:t>
            </a:r>
            <a:endParaRPr lang="es-ES" sz="1600" dirty="0"/>
          </a:p>
          <a:p>
            <a:r>
              <a:rPr lang="es-ES" sz="1600" dirty="0"/>
              <a:t>Marta </a:t>
            </a:r>
            <a:r>
              <a:rPr lang="es-ES" sz="1600" dirty="0" err="1"/>
              <a:t>Minujin</a:t>
            </a:r>
            <a:r>
              <a:rPr lang="es-ES" sz="1600" dirty="0"/>
              <a:t>	</a:t>
            </a:r>
            <a:r>
              <a:rPr lang="es-ES" sz="1600" dirty="0" smtClean="0"/>
              <a:t>13%</a:t>
            </a:r>
            <a:endParaRPr lang="es-ES" sz="1600" dirty="0"/>
          </a:p>
          <a:p>
            <a:r>
              <a:rPr lang="es-ES" sz="1600" dirty="0"/>
              <a:t>Lola Mora	</a:t>
            </a:r>
            <a:r>
              <a:rPr lang="es-ES" sz="1600" dirty="0" smtClean="0"/>
              <a:t>	13%</a:t>
            </a:r>
            <a:endParaRPr lang="es-ES" sz="1600" dirty="0"/>
          </a:p>
          <a:p>
            <a:r>
              <a:rPr lang="es-ES" sz="1600" dirty="0"/>
              <a:t>Vera </a:t>
            </a:r>
            <a:r>
              <a:rPr lang="es-ES" sz="1600" dirty="0" smtClean="0"/>
              <a:t>Peñaloza</a:t>
            </a:r>
            <a:r>
              <a:rPr lang="es-ES" sz="1600" dirty="0"/>
              <a:t>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/>
              <a:t>Maria Elena </a:t>
            </a:r>
            <a:r>
              <a:rPr lang="es-ES" sz="1600" dirty="0" smtClean="0"/>
              <a:t>Walsh</a:t>
            </a:r>
            <a:r>
              <a:rPr lang="es-ES" sz="1600" dirty="0"/>
              <a:t>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 smtClean="0"/>
              <a:t>Juana </a:t>
            </a:r>
            <a:r>
              <a:rPr lang="es-ES" sz="1600" dirty="0"/>
              <a:t>Manso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/>
              <a:t>Carina </a:t>
            </a:r>
            <a:r>
              <a:rPr lang="es-ES" sz="1600" dirty="0" err="1"/>
              <a:t>Ferrino</a:t>
            </a:r>
            <a:r>
              <a:rPr lang="es-ES" sz="1600" dirty="0"/>
              <a:t> 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 smtClean="0"/>
              <a:t>Cristina </a:t>
            </a:r>
            <a:r>
              <a:rPr lang="es-ES" sz="1600" dirty="0" err="1" smtClean="0"/>
              <a:t>Richaud</a:t>
            </a:r>
            <a:r>
              <a:rPr lang="es-ES" sz="1600" dirty="0"/>
              <a:t>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/>
              <a:t>Alfonsina </a:t>
            </a:r>
            <a:r>
              <a:rPr lang="es-ES" sz="1600" dirty="0" smtClean="0"/>
              <a:t>Storni</a:t>
            </a:r>
            <a:r>
              <a:rPr lang="es-ES" sz="1600" dirty="0"/>
              <a:t>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/>
              <a:t>Elisa </a:t>
            </a:r>
            <a:r>
              <a:rPr lang="es-ES" sz="1600" dirty="0" err="1"/>
              <a:t>Bachofen</a:t>
            </a:r>
            <a:r>
              <a:rPr lang="es-ES" sz="1600" dirty="0"/>
              <a:t>	  6%</a:t>
            </a:r>
          </a:p>
          <a:p>
            <a:r>
              <a:rPr lang="es-ES" sz="1600" dirty="0"/>
              <a:t>Eva Perón	  6%</a:t>
            </a:r>
          </a:p>
          <a:p>
            <a:r>
              <a:rPr lang="es-ES" sz="1600" dirty="0" smtClean="0"/>
              <a:t>Adriana Echarte*</a:t>
            </a:r>
            <a:r>
              <a:rPr lang="es-ES" sz="1600" dirty="0"/>
              <a:t>	</a:t>
            </a:r>
            <a:r>
              <a:rPr lang="es-ES" sz="1600" dirty="0" smtClean="0"/>
              <a:t>  6%</a:t>
            </a:r>
            <a:endParaRPr lang="es-ES" sz="1600" dirty="0"/>
          </a:p>
          <a:p>
            <a:r>
              <a:rPr lang="es-ES" sz="1600" dirty="0" err="1" smtClean="0"/>
              <a:t>Leonilda</a:t>
            </a:r>
            <a:r>
              <a:rPr lang="es-ES" sz="1600" dirty="0" smtClean="0"/>
              <a:t> </a:t>
            </a:r>
            <a:r>
              <a:rPr lang="es-ES" sz="1600" dirty="0" err="1" smtClean="0"/>
              <a:t>Galletti</a:t>
            </a:r>
            <a:r>
              <a:rPr lang="es-ES" sz="1600" dirty="0" smtClean="0"/>
              <a:t>**</a:t>
            </a:r>
            <a:r>
              <a:rPr lang="es-ES" sz="1600" dirty="0"/>
              <a:t>	  </a:t>
            </a:r>
            <a:r>
              <a:rPr lang="es-ES" sz="1600" dirty="0" smtClean="0"/>
              <a:t>6%</a:t>
            </a:r>
            <a:endParaRPr lang="es-E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67146" y="4011631"/>
            <a:ext cx="2892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 smtClean="0"/>
              <a:t>*No pude conseguir fotos</a:t>
            </a:r>
          </a:p>
          <a:p>
            <a:r>
              <a:rPr lang="es-ES" i="1" dirty="0" smtClean="0"/>
              <a:t>**No pude conseguir fotos y datos</a:t>
            </a:r>
            <a:endParaRPr lang="es-AR" i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092" y="764683"/>
            <a:ext cx="3390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0" y="63777"/>
            <a:ext cx="9144000" cy="7955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Algunos datos más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16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(2016)</a:t>
            </a:r>
            <a:endParaRPr lang="es-ES" sz="1600" b="1" i="0" u="none" strike="noStrike" cap="none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666009" y="1131501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25% </a:t>
            </a:r>
            <a:r>
              <a:rPr lang="es-ES" sz="2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del total</a:t>
            </a:r>
            <a:endParaRPr lang="es-ES" sz="48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029200" y="1658126"/>
            <a:ext cx="2459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E</a:t>
            </a:r>
            <a:r>
              <a:rPr lang="es-AR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studiantes </a:t>
            </a:r>
            <a:r>
              <a:rPr lang="es-AR" sz="20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de </a:t>
            </a:r>
            <a:r>
              <a:rPr lang="es-AR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informática mujeres</a:t>
            </a:r>
            <a:endParaRPr lang="es-AR" sz="2000" b="1" dirty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4" y="971550"/>
            <a:ext cx="1295400" cy="12954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01"/>
          <a:stretch/>
        </p:blipFill>
        <p:spPr>
          <a:xfrm>
            <a:off x="254424" y="2268682"/>
            <a:ext cx="1295400" cy="147829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666009" y="2266950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20% </a:t>
            </a:r>
            <a:r>
              <a:rPr lang="es-ES" sz="2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del total</a:t>
            </a:r>
            <a:endParaRPr lang="es-ES" sz="48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666009" y="3007828"/>
            <a:ext cx="3049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3</a:t>
            </a:r>
            <a:r>
              <a:rPr lang="es-ES" sz="4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0% </a:t>
            </a:r>
            <a:r>
              <a:rPr lang="es-ES" sz="28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del total</a:t>
            </a:r>
            <a:endParaRPr lang="es-ES" sz="48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036127" y="2954209"/>
            <a:ext cx="4038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P</a:t>
            </a:r>
            <a:r>
              <a:rPr lang="es-AR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articipación </a:t>
            </a:r>
            <a:r>
              <a:rPr lang="es-AR" sz="20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femenina en trabajos vinculadas con la tecnología</a:t>
            </a:r>
          </a:p>
        </p:txBody>
      </p:sp>
      <p:sp>
        <p:nvSpPr>
          <p:cNvPr id="11" name="Cerrar llave 10"/>
          <p:cNvSpPr/>
          <p:nvPr/>
        </p:nvSpPr>
        <p:spPr>
          <a:xfrm>
            <a:off x="4715242" y="1526072"/>
            <a:ext cx="237758" cy="1326369"/>
          </a:xfrm>
          <a:prstGeom prst="righ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4648200" y="3462041"/>
            <a:ext cx="3600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562600" y="4630613"/>
            <a:ext cx="35121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i="1" dirty="0">
                <a:solidFill>
                  <a:srgbClr val="7030A0"/>
                </a:solidFill>
              </a:rPr>
              <a:t>Fuente: http://</a:t>
            </a:r>
            <a:r>
              <a:rPr lang="es-ES" sz="1000" i="1" dirty="0">
                <a:solidFill>
                  <a:srgbClr val="7030A0"/>
                </a:solidFill>
              </a:rPr>
              <a:t>www.telam.com.ar/notas/201609/165201-la-tecnologia-parece-neutra-pero-aun-tiene-desigualdades-de-genero-muy-sutiles-segun-especialista.html</a:t>
            </a:r>
            <a:endParaRPr lang="es-AR" sz="1050" i="1" dirty="0">
              <a:solidFill>
                <a:srgbClr val="7030A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2847327" y="3960026"/>
            <a:ext cx="3844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b="1" dirty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3</a:t>
            </a:r>
            <a:r>
              <a:rPr lang="es-ES" sz="4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0% </a:t>
            </a:r>
            <a:r>
              <a:rPr lang="es-ES" sz="2000" b="1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</a:rPr>
              <a:t>se va de la industria</a:t>
            </a:r>
            <a:endParaRPr lang="es-ES" sz="4000" b="1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</a:endParaRPr>
          </a:p>
        </p:txBody>
      </p:sp>
      <p:cxnSp>
        <p:nvCxnSpPr>
          <p:cNvPr id="12" name="Conector angular 11"/>
          <p:cNvCxnSpPr/>
          <p:nvPr/>
        </p:nvCxnSpPr>
        <p:spPr>
          <a:xfrm>
            <a:off x="2133600" y="3758688"/>
            <a:ext cx="685800" cy="575278"/>
          </a:xfrm>
          <a:prstGeom prst="bentConnector3">
            <a:avLst>
              <a:gd name="adj1" fmla="val -15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3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1"/>
          <p:cNvSpPr/>
          <p:nvPr/>
        </p:nvSpPr>
        <p:spPr>
          <a:xfrm>
            <a:off x="381000" y="361950"/>
            <a:ext cx="7931727" cy="4038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6600" b="1" i="0" u="none" strike="noStrike" cap="none" dirty="0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¿y por casa como andamos??</a:t>
            </a:r>
            <a:endParaRPr lang="en" sz="6600" b="1" i="0" u="none" strike="noStrike" cap="none" dirty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Shape 131"/>
          <p:cNvSpPr/>
          <p:nvPr/>
        </p:nvSpPr>
        <p:spPr>
          <a:xfrm>
            <a:off x="0" y="63777"/>
            <a:ext cx="9144000" cy="7955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s-ES" sz="3600" b="1" i="0" u="none" strike="noStrike" cap="none" dirty="0" err="1" smtClean="0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AgroInformática</a:t>
            </a:r>
            <a:endParaRPr lang="es-ES" sz="1600" b="1" i="0" u="none" strike="noStrike" cap="none" dirty="0" smtClean="0">
              <a:solidFill>
                <a:srgbClr val="7030A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331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4440</TotalTime>
  <Words>709</Words>
  <Application>Microsoft Office PowerPoint</Application>
  <PresentationFormat>Presentación en pantalla (16:9)</PresentationFormat>
  <Paragraphs>168</Paragraphs>
  <Slides>25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Helvetica Neue</vt:lpstr>
      <vt:lpstr>Arial</vt:lpstr>
      <vt:lpstr>appleberry</vt:lpstr>
      <vt:lpstr>Karla</vt:lpstr>
      <vt:lpstr>Titillium Web</vt:lpstr>
      <vt:lpstr>R-Ladies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Aceptando la Incertidumbre</dc:title>
  <dc:creator>lacion</dc:creator>
  <cp:lastModifiedBy>Yanina Bellini</cp:lastModifiedBy>
  <cp:revision>132</cp:revision>
  <dcterms:modified xsi:type="dcterms:W3CDTF">2018-04-18T19:43:42Z</dcterms:modified>
</cp:coreProperties>
</file>